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58" r:id="rId4"/>
    <p:sldId id="259" r:id="rId5"/>
    <p:sldId id="260" r:id="rId6"/>
  </p:sldIdLst>
  <p:sldSz cx="9144000" cy="6858000" type="screen4x3"/>
  <p:notesSz cx="6858000" cy="9144000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20" d="100"/>
          <a:sy n="120" d="100"/>
        </p:scale>
        <p:origin x="-450" y="-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392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234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310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897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820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387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1/7/2014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111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1/7/2014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337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1/7/2014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540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661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100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FA04F-FBB1-469C-A7BD-3D407CD11BB5}" type="datetimeFigureOut">
              <a:rPr lang="en-US" smtClean="0"/>
              <a:t>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425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400" y="304800"/>
            <a:ext cx="4953000" cy="2894119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Franklin Gothic Book" pitchFamily="34" charset="0"/>
              </a:rPr>
              <a:t>Building Services Department</a:t>
            </a:r>
            <a:r>
              <a:rPr lang="en-US" sz="3600" i="1" dirty="0" smtClean="0">
                <a:latin typeface="Franklin Gothic Book" pitchFamily="34" charset="0"/>
              </a:rPr>
              <a:t/>
            </a:r>
            <a:br>
              <a:rPr lang="en-US" sz="3600" i="1" dirty="0" smtClean="0">
                <a:latin typeface="Franklin Gothic Book" pitchFamily="34" charset="0"/>
              </a:rPr>
            </a:br>
            <a:r>
              <a:rPr lang="en-US" sz="3600" dirty="0" smtClean="0">
                <a:latin typeface="Franklin Gothic Book" pitchFamily="34" charset="0"/>
              </a:rPr>
              <a:t>Improvement Plan</a:t>
            </a:r>
            <a:endParaRPr lang="en-US" sz="2400" dirty="0">
              <a:latin typeface="Franklin Gothic Book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99" y="2286000"/>
            <a:ext cx="2772034" cy="2683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09600"/>
            <a:ext cx="230663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33400" y="5257800"/>
            <a:ext cx="358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Franklin Gothic Book" pitchFamily="34" charset="0"/>
              </a:rPr>
              <a:t>Presented By: Joe Letteri, Director</a:t>
            </a:r>
          </a:p>
          <a:p>
            <a:r>
              <a:rPr lang="en-US" dirty="0" smtClean="0">
                <a:latin typeface="Franklin Gothic Book" pitchFamily="34" charset="0"/>
              </a:rPr>
              <a:t>01/09/2014</a:t>
            </a:r>
            <a:endParaRPr lang="en-US" dirty="0">
              <a:latin typeface="Franklin Gothic Book" pitchFamily="34" charset="0"/>
            </a:endParaRPr>
          </a:p>
        </p:txBody>
      </p:sp>
      <p:pic>
        <p:nvPicPr>
          <p:cNvPr id="7" name="Picture 6" descr="C:\Users\rschmitt\AppData\Local\Microsoft\Windows\Temporary Internet Files\Content.Outlook\PN6LY7FN\photo 2 (6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795" b="22360"/>
          <a:stretch/>
        </p:blipFill>
        <p:spPr bwMode="auto">
          <a:xfrm>
            <a:off x="3581400" y="3613150"/>
            <a:ext cx="1687286" cy="1360714"/>
          </a:xfrm>
          <a:prstGeom prst="rect">
            <a:avLst/>
          </a:prstGeom>
          <a:noFill/>
          <a:ln w="38100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33"/>
          <a:stretch/>
        </p:blipFill>
        <p:spPr bwMode="auto">
          <a:xfrm rot="10800000">
            <a:off x="5334000" y="3613150"/>
            <a:ext cx="1676400" cy="13716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S:\INDIVIDUAL FOLDERS\Rosalyn\Pictures 07.17.2013\IMG_016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33"/>
          <a:stretch/>
        </p:blipFill>
        <p:spPr bwMode="auto">
          <a:xfrm>
            <a:off x="7086600" y="3613150"/>
            <a:ext cx="16764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09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u="sng" dirty="0" smtClean="0">
                <a:latin typeface="Franklin Gothic Book" pitchFamily="34" charset="0"/>
              </a:rPr>
              <a:t>2013-14 Improvement Goals</a:t>
            </a:r>
            <a:endParaRPr lang="en-US" sz="3600" u="sng" dirty="0">
              <a:latin typeface="Franklin Gothic Boo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US" sz="2400" dirty="0">
                <a:latin typeface="Franklin Gothic Book" pitchFamily="34" charset="0"/>
              </a:rPr>
              <a:t>Develop and implement an Indoor Air Quality Standard Operating Procedure</a:t>
            </a:r>
            <a:r>
              <a:rPr lang="en-US" sz="2400" dirty="0" smtClean="0">
                <a:latin typeface="Franklin Gothic Book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endParaRPr lang="en-US" sz="2400" dirty="0" smtClean="0">
              <a:latin typeface="Franklin Gothic Book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sz="2400" dirty="0">
                <a:latin typeface="Franklin Gothic Book" pitchFamily="34" charset="0"/>
              </a:rPr>
              <a:t>Utilize </a:t>
            </a:r>
            <a:r>
              <a:rPr lang="en-US" sz="2400" dirty="0" smtClean="0">
                <a:latin typeface="Franklin Gothic Book" pitchFamily="34" charset="0"/>
              </a:rPr>
              <a:t>APPA* </a:t>
            </a:r>
            <a:r>
              <a:rPr lang="en-US" sz="2400" dirty="0">
                <a:latin typeface="Franklin Gothic Book" pitchFamily="34" charset="0"/>
              </a:rPr>
              <a:t>Preventative Maintenance Performance indicators </a:t>
            </a:r>
            <a:r>
              <a:rPr lang="en-US" sz="2400" dirty="0" smtClean="0">
                <a:latin typeface="Franklin Gothic Book" pitchFamily="34" charset="0"/>
              </a:rPr>
              <a:t>to:</a:t>
            </a:r>
          </a:p>
          <a:p>
            <a:pPr marL="1314450" lvl="2" indent="-514350" algn="just"/>
            <a:r>
              <a:rPr lang="en-US" dirty="0" smtClean="0">
                <a:latin typeface="Franklin Gothic Book" pitchFamily="34" charset="0"/>
              </a:rPr>
              <a:t>Extend </a:t>
            </a:r>
            <a:r>
              <a:rPr lang="en-US" dirty="0">
                <a:latin typeface="Franklin Gothic Book" pitchFamily="34" charset="0"/>
              </a:rPr>
              <a:t>the life of equipment and reduce unscheduled </a:t>
            </a:r>
            <a:r>
              <a:rPr lang="en-US" dirty="0" smtClean="0">
                <a:latin typeface="Franklin Gothic Book" pitchFamily="34" charset="0"/>
              </a:rPr>
              <a:t>outages.</a:t>
            </a:r>
          </a:p>
          <a:p>
            <a:pPr marL="1314450" lvl="2" indent="-514350" algn="just"/>
            <a:r>
              <a:rPr lang="en-US" sz="2400" dirty="0" smtClean="0">
                <a:latin typeface="Franklin Gothic Book" pitchFamily="34" charset="0"/>
              </a:rPr>
              <a:t>Implement </a:t>
            </a:r>
            <a:r>
              <a:rPr lang="en-US" sz="2400" dirty="0">
                <a:latin typeface="Franklin Gothic Book" pitchFamily="34" charset="0"/>
              </a:rPr>
              <a:t>a plan to meet Comprehensive Stewardship Level II in grounds maintenance</a:t>
            </a:r>
            <a:r>
              <a:rPr lang="en-US" sz="2400" dirty="0" smtClean="0">
                <a:latin typeface="Franklin Gothic Book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endParaRPr lang="en-US" sz="2400" dirty="0" smtClean="0">
              <a:latin typeface="Franklin Gothic Book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sz="2400" dirty="0">
                <a:latin typeface="Franklin Gothic Book" pitchFamily="34" charset="0"/>
              </a:rPr>
              <a:t>Provide alternative training materials to improve knowledge, skills, and communication within the custodial division</a:t>
            </a:r>
            <a:r>
              <a:rPr lang="en-US" sz="2400" dirty="0" smtClean="0">
                <a:latin typeface="Franklin Gothic Book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endParaRPr lang="en-US" sz="2400" dirty="0" smtClean="0">
              <a:latin typeface="Franklin Gothic Book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sz="2400" dirty="0">
                <a:latin typeface="Franklin Gothic Book" pitchFamily="34" charset="0"/>
              </a:rPr>
              <a:t>Determine how many of the division’s current spaces are considered “contemporary learning spaces”, and then develop a plan to implement the change in the spaces that do not meet the criteria.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77155" y="6376946"/>
            <a:ext cx="5669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/>
              <a:t>*The Association of Leadership in Educational Facilities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456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u="sng" dirty="0" smtClean="0">
                <a:latin typeface="Franklin Gothic Book" pitchFamily="34" charset="0"/>
              </a:rPr>
              <a:t>Why These Goals are Important </a:t>
            </a:r>
            <a:endParaRPr lang="en-US" u="sng" dirty="0">
              <a:latin typeface="Franklin Gothic Boo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latin typeface="Franklin Gothic Book" pitchFamily="34" charset="0"/>
              </a:rPr>
              <a:t>Anticipated outcomes include:</a:t>
            </a:r>
          </a:p>
          <a:p>
            <a:pPr lvl="1"/>
            <a:r>
              <a:rPr lang="en-US" dirty="0" smtClean="0">
                <a:latin typeface="Franklin Gothic Book" pitchFamily="34" charset="0"/>
              </a:rPr>
              <a:t>Improved Indoor Air Quality for all occupants</a:t>
            </a:r>
          </a:p>
          <a:p>
            <a:pPr lvl="1"/>
            <a:r>
              <a:rPr lang="en-US" dirty="0" smtClean="0">
                <a:latin typeface="Franklin Gothic Book" pitchFamily="34" charset="0"/>
              </a:rPr>
              <a:t>More efficient use of </a:t>
            </a:r>
            <a:r>
              <a:rPr lang="en-US" dirty="0">
                <a:latin typeface="Franklin Gothic Book" pitchFamily="34" charset="0"/>
              </a:rPr>
              <a:t>the County’s fiscal </a:t>
            </a:r>
            <a:r>
              <a:rPr lang="en-US" dirty="0" smtClean="0">
                <a:latin typeface="Franklin Gothic Book" pitchFamily="34" charset="0"/>
              </a:rPr>
              <a:t>resources</a:t>
            </a:r>
          </a:p>
          <a:p>
            <a:pPr lvl="1"/>
            <a:r>
              <a:rPr lang="en-US" dirty="0" smtClean="0">
                <a:latin typeface="Franklin Gothic Book" pitchFamily="34" charset="0"/>
              </a:rPr>
              <a:t>Improved </a:t>
            </a:r>
            <a:r>
              <a:rPr lang="en-US" dirty="0">
                <a:latin typeface="Franklin Gothic Book" pitchFamily="34" charset="0"/>
              </a:rPr>
              <a:t>customer </a:t>
            </a:r>
            <a:r>
              <a:rPr lang="en-US" dirty="0" smtClean="0">
                <a:latin typeface="Franklin Gothic Book" pitchFamily="34" charset="0"/>
              </a:rPr>
              <a:t>satisfaction</a:t>
            </a:r>
          </a:p>
          <a:p>
            <a:pPr lvl="1"/>
            <a:r>
              <a:rPr lang="en-US" dirty="0" smtClean="0">
                <a:latin typeface="Franklin Gothic Book" pitchFamily="34" charset="0"/>
              </a:rPr>
              <a:t>Improved workforce and quality </a:t>
            </a:r>
            <a:r>
              <a:rPr lang="en-US" dirty="0">
                <a:latin typeface="Franklin Gothic Book" pitchFamily="34" charset="0"/>
              </a:rPr>
              <a:t>of </a:t>
            </a:r>
            <a:r>
              <a:rPr lang="en-US" dirty="0" smtClean="0">
                <a:latin typeface="Franklin Gothic Book" pitchFamily="34" charset="0"/>
              </a:rPr>
              <a:t>work </a:t>
            </a:r>
          </a:p>
          <a:p>
            <a:pPr lvl="1"/>
            <a:r>
              <a:rPr lang="en-US" dirty="0" smtClean="0">
                <a:latin typeface="Franklin Gothic Book" pitchFamily="34" charset="0"/>
              </a:rPr>
              <a:t>More rigorous planning for contemporary </a:t>
            </a:r>
            <a:r>
              <a:rPr lang="en-US" dirty="0">
                <a:latin typeface="Franklin Gothic Book" pitchFamily="34" charset="0"/>
              </a:rPr>
              <a:t>learning </a:t>
            </a:r>
            <a:r>
              <a:rPr lang="en-US" dirty="0" smtClean="0">
                <a:latin typeface="Franklin Gothic Book" pitchFamily="34" charset="0"/>
              </a:rPr>
              <a:t>spaces</a:t>
            </a:r>
          </a:p>
        </p:txBody>
      </p:sp>
    </p:spTree>
    <p:extLst>
      <p:ext uri="{BB962C8B-B14F-4D97-AF65-F5344CB8AC3E}">
        <p14:creationId xmlns:p14="http://schemas.microsoft.com/office/powerpoint/2010/main" val="2262918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u="sng" dirty="0" smtClean="0">
                <a:latin typeface="Franklin Gothic Book" pitchFamily="34" charset="0"/>
              </a:rPr>
              <a:t>Current Challenges</a:t>
            </a:r>
            <a:endParaRPr lang="en-US" u="sng" dirty="0">
              <a:latin typeface="Franklin Gothic Boo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>
                <a:latin typeface="Franklin Gothic Book" pitchFamily="34" charset="0"/>
              </a:rPr>
              <a:t>Maintenance staff limitations require us to choose between reactive work orders vs. preventative work orders.</a:t>
            </a:r>
          </a:p>
          <a:p>
            <a:endParaRPr lang="en-US" sz="2400" dirty="0" smtClean="0">
              <a:latin typeface="Franklin Gothic Book" pitchFamily="34" charset="0"/>
            </a:endParaRPr>
          </a:p>
          <a:p>
            <a:r>
              <a:rPr lang="en-US" sz="2400" dirty="0" smtClean="0">
                <a:latin typeface="Franklin Gothic Book" pitchFamily="34" charset="0"/>
              </a:rPr>
              <a:t>New emphasis on pruning, as it relates to security, has increased the work load of the grounds crew</a:t>
            </a:r>
          </a:p>
          <a:p>
            <a:endParaRPr lang="en-US" sz="2400" dirty="0" smtClean="0">
              <a:latin typeface="Franklin Gothic Book" pitchFamily="34" charset="0"/>
            </a:endParaRPr>
          </a:p>
          <a:p>
            <a:r>
              <a:rPr lang="en-US" sz="2400" dirty="0" smtClean="0">
                <a:latin typeface="Franklin Gothic Book" pitchFamily="34" charset="0"/>
              </a:rPr>
              <a:t>Creating a computerized training program utilizing video and log-in requirements is multifaceted and complex.</a:t>
            </a:r>
            <a:endParaRPr lang="en-US" sz="2400" dirty="0">
              <a:latin typeface="Franklin Gothic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33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u="sng" dirty="0" smtClean="0">
                <a:latin typeface="Franklin Gothic Book" pitchFamily="34" charset="0"/>
              </a:rPr>
              <a:t>Current Successes</a:t>
            </a:r>
            <a:endParaRPr lang="en-US" u="sng" dirty="0">
              <a:latin typeface="Franklin Gothic Boo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n-US" dirty="0" smtClean="0">
                <a:latin typeface="Franklin Gothic Book" pitchFamily="34" charset="0"/>
              </a:rPr>
              <a:t>Employee training is underway:</a:t>
            </a:r>
          </a:p>
          <a:p>
            <a:pPr lvl="1"/>
            <a:r>
              <a:rPr lang="en-US" dirty="0" smtClean="0">
                <a:latin typeface="Franklin Gothic Book" pitchFamily="34" charset="0"/>
              </a:rPr>
              <a:t>Mold </a:t>
            </a:r>
            <a:r>
              <a:rPr lang="en-US" dirty="0">
                <a:latin typeface="Franklin Gothic Book" pitchFamily="34" charset="0"/>
              </a:rPr>
              <a:t>Awareness Training completed for HVAC and Carpentry </a:t>
            </a:r>
            <a:r>
              <a:rPr lang="en-US" dirty="0" smtClean="0">
                <a:latin typeface="Franklin Gothic Book" pitchFamily="34" charset="0"/>
              </a:rPr>
              <a:t>crews</a:t>
            </a:r>
          </a:p>
          <a:p>
            <a:pPr lvl="1"/>
            <a:r>
              <a:rPr lang="en-US" dirty="0">
                <a:latin typeface="Franklin Gothic Book" pitchFamily="34" charset="0"/>
              </a:rPr>
              <a:t>Custodial training is underway utilizing </a:t>
            </a:r>
            <a:r>
              <a:rPr lang="en-US" dirty="0" err="1">
                <a:latin typeface="Franklin Gothic Book" pitchFamily="34" charset="0"/>
              </a:rPr>
              <a:t>CompuClean</a:t>
            </a:r>
            <a:r>
              <a:rPr lang="en-US" dirty="0">
                <a:latin typeface="Franklin Gothic Book" pitchFamily="34" charset="0"/>
              </a:rPr>
              <a:t> &amp; </a:t>
            </a:r>
            <a:r>
              <a:rPr lang="en-US" dirty="0" err="1">
                <a:latin typeface="Franklin Gothic Book" pitchFamily="34" charset="0"/>
              </a:rPr>
              <a:t>CompuCheck</a:t>
            </a:r>
            <a:r>
              <a:rPr lang="en-US" dirty="0">
                <a:latin typeface="Franklin Gothic Book" pitchFamily="34" charset="0"/>
              </a:rPr>
              <a:t> training </a:t>
            </a:r>
            <a:r>
              <a:rPr lang="en-US" dirty="0" smtClean="0">
                <a:latin typeface="Franklin Gothic Book" pitchFamily="34" charset="0"/>
              </a:rPr>
              <a:t>materials</a:t>
            </a:r>
          </a:p>
          <a:p>
            <a:pPr marL="457200" lvl="1" indent="0">
              <a:buNone/>
            </a:pPr>
            <a:endParaRPr lang="en-US" dirty="0">
              <a:latin typeface="Franklin Gothic Book" pitchFamily="34" charset="0"/>
            </a:endParaRPr>
          </a:p>
          <a:p>
            <a:pPr lvl="0"/>
            <a:r>
              <a:rPr lang="en-US" dirty="0" smtClean="0">
                <a:latin typeface="Franklin Gothic Book" pitchFamily="34" charset="0"/>
              </a:rPr>
              <a:t>Criteria &amp; metrics have been established:</a:t>
            </a:r>
          </a:p>
          <a:p>
            <a:pPr lvl="1"/>
            <a:r>
              <a:rPr lang="en-US" dirty="0" smtClean="0">
                <a:latin typeface="Franklin Gothic Book" pitchFamily="34" charset="0"/>
              </a:rPr>
              <a:t>Equipment list and preventative maintenance schedules have been reviewed </a:t>
            </a:r>
          </a:p>
          <a:p>
            <a:pPr lvl="1"/>
            <a:r>
              <a:rPr lang="en-US" dirty="0" smtClean="0">
                <a:latin typeface="Franklin Gothic Book" pitchFamily="34" charset="0"/>
              </a:rPr>
              <a:t>Grounds </a:t>
            </a:r>
            <a:r>
              <a:rPr lang="en-US" dirty="0" smtClean="0">
                <a:latin typeface="Franklin Gothic Book" pitchFamily="34" charset="0"/>
              </a:rPr>
              <a:t>maintenance tasks are identified.</a:t>
            </a:r>
          </a:p>
          <a:p>
            <a:pPr lvl="1"/>
            <a:r>
              <a:rPr lang="en-US" dirty="0" smtClean="0">
                <a:latin typeface="Franklin Gothic Book" pitchFamily="34" charset="0"/>
              </a:rPr>
              <a:t>Rubric </a:t>
            </a:r>
            <a:r>
              <a:rPr lang="en-US" dirty="0">
                <a:latin typeface="Franklin Gothic Book" pitchFamily="34" charset="0"/>
              </a:rPr>
              <a:t>for </a:t>
            </a:r>
            <a:r>
              <a:rPr lang="en-US" dirty="0" smtClean="0">
                <a:latin typeface="Franklin Gothic Book" pitchFamily="34" charset="0"/>
              </a:rPr>
              <a:t>learning space evaluation has </a:t>
            </a:r>
            <a:r>
              <a:rPr lang="en-US" dirty="0">
                <a:latin typeface="Franklin Gothic Book" pitchFamily="34" charset="0"/>
              </a:rPr>
              <a:t>been prepared and </a:t>
            </a:r>
            <a:r>
              <a:rPr lang="en-US" dirty="0" smtClean="0">
                <a:latin typeface="Franklin Gothic Book" pitchFamily="34" charset="0"/>
              </a:rPr>
              <a:t>is being vetted</a:t>
            </a:r>
            <a:endParaRPr lang="en-US" dirty="0">
              <a:latin typeface="Franklin Gothic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14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8.0&quot;&gt;&lt;object type=&quot;1&quot; unique_id=&quot;10001&quot;&gt;&lt;object type=&quot;2&quot; unique_id=&quot;10002&quot;&gt;&lt;object type=&quot;3&quot; unique_id=&quot;10004&quot;&gt;&lt;property id=&quot;20148&quot; value=&quot;5&quot;/&gt;&lt;property id=&quot;20300&quot; value=&quot;Slide 2 - &amp;quot;2013-14 Improvement Goals&amp;quot;&quot;/&gt;&lt;property id=&quot;20307&quot; value=&quot;257&quot;/&gt;&lt;/object&gt;&lt;object type=&quot;3&quot; unique_id=&quot;10005&quot;&gt;&lt;property id=&quot;20148&quot; value=&quot;5&quot;/&gt;&lt;property id=&quot;20300&quot; value=&quot;Slide 3 - &amp;quot;Why These Goals are Important &amp;quot;&quot;/&gt;&lt;property id=&quot;20307&quot; value=&quot;258&quot;/&gt;&lt;/object&gt;&lt;object type=&quot;3&quot; unique_id=&quot;10006&quot;&gt;&lt;property id=&quot;20148&quot; value=&quot;5&quot;/&gt;&lt;property id=&quot;20300&quot; value=&quot;Slide 4 - &amp;quot;Current Challenges&amp;quot;&quot;/&gt;&lt;property id=&quot;20307&quot; value=&quot;259&quot;/&gt;&lt;/object&gt;&lt;object type=&quot;3&quot; unique_id=&quot;10007&quot;&gt;&lt;property id=&quot;20148&quot; value=&quot;5&quot;/&gt;&lt;property id=&quot;20300&quot; value=&quot;Slide 5 - &amp;quot;Current Successes&amp;quot;&quot;/&gt;&lt;property id=&quot;20307&quot; value=&quot;260&quot;/&gt;&lt;/object&gt;&lt;object type=&quot;3&quot; unique_id=&quot;10672&quot;&gt;&lt;property id=&quot;20148&quot; value=&quot;5&quot;/&gt;&lt;property id=&quot;20300&quot; value=&quot;Slide 1 - &amp;quot;School / Department Improvement Plan&amp;quot;&quot;/&gt;&lt;property id=&quot;20307&quot; value=&quot;261&quot;/&gt;&lt;/object&gt;&lt;object type=&quot;3&quot; unique_id=&quot;10695&quot;&gt;&lt;property id=&quot;20148&quot; value=&quot;5&quot;/&gt;&lt;property id=&quot;20300&quot; value=&quot;Slide 6&quot;/&gt;&lt;property id=&quot;20307&quot; value=&quot;262&quot;/&gt;&lt;/object&gt;&lt;/object&gt;&lt;object type=&quot;8&quot; unique_id=&quot;1001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1283</TotalTime>
  <Words>270</Words>
  <Application>Microsoft Office PowerPoint</Application>
  <PresentationFormat>On-screen Show (4:3)</PresentationFormat>
  <Paragraphs>37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Building Services Department Improvement Plan</vt:lpstr>
      <vt:lpstr>2013-14 Improvement Goals</vt:lpstr>
      <vt:lpstr>Why These Goals are Important </vt:lpstr>
      <vt:lpstr>Current Challenges</vt:lpstr>
      <vt:lpstr>Current Successes</vt:lpstr>
    </vt:vector>
  </TitlesOfParts>
  <Company>Albemarle County Public Schools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ACPS School Board</dc:title>
  <dc:creator>acps</dc:creator>
  <cp:lastModifiedBy>acps</cp:lastModifiedBy>
  <cp:revision>33</cp:revision>
  <dcterms:created xsi:type="dcterms:W3CDTF">2013-10-01T15:34:43Z</dcterms:created>
  <dcterms:modified xsi:type="dcterms:W3CDTF">2014-01-07T18:53:51Z</dcterms:modified>
</cp:coreProperties>
</file>